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10287000" cx="18288000"/>
  <p:notesSz cx="6858000" cy="9144000"/>
  <p:embeddedFontLst>
    <p:embeddedFont>
      <p:font typeface="Lora Medium"/>
      <p:regular r:id="rId34"/>
      <p:bold r:id="rId35"/>
      <p:italic r:id="rId36"/>
      <p:boldItalic r:id="rId37"/>
    </p:embeddedFont>
    <p:embeddedFont>
      <p:font typeface="Pacifico"/>
      <p:regular r:id="rId38"/>
    </p:embeddedFont>
    <p:embeddedFont>
      <p:font typeface="Bungee"/>
      <p:regular r:id="rId39"/>
    </p:embeddedFont>
    <p:embeddedFont>
      <p:font typeface="Bree Serif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5DECD0-1435-488D-A1F5-261538016769}">
  <a:tblStyle styleId="{965DECD0-1435-488D-A1F5-2615380167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reeSerif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LoraMedium-bold.fntdata"/><Relationship Id="rId12" Type="http://schemas.openxmlformats.org/officeDocument/2006/relationships/slide" Target="slides/slide6.xml"/><Relationship Id="rId34" Type="http://schemas.openxmlformats.org/officeDocument/2006/relationships/font" Target="fonts/LoraMedium-regular.fntdata"/><Relationship Id="rId15" Type="http://schemas.openxmlformats.org/officeDocument/2006/relationships/slide" Target="slides/slide9.xml"/><Relationship Id="rId37" Type="http://schemas.openxmlformats.org/officeDocument/2006/relationships/font" Target="fonts/Lora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LoraMedium-italic.fntdata"/><Relationship Id="rId17" Type="http://schemas.openxmlformats.org/officeDocument/2006/relationships/slide" Target="slides/slide11.xml"/><Relationship Id="rId39" Type="http://schemas.openxmlformats.org/officeDocument/2006/relationships/font" Target="fonts/Bungee-regular.fntdata"/><Relationship Id="rId16" Type="http://schemas.openxmlformats.org/officeDocument/2006/relationships/slide" Target="slides/slide10.xml"/><Relationship Id="rId38" Type="http://schemas.openxmlformats.org/officeDocument/2006/relationships/font" Target="fonts/Pacific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171546bb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c171546bb9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9884dab8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f9884dab8d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9884dab8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f9884dab8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9884dab8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f9884dab8d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9884dab8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f9884dab8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9884dab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f9884dab8d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9884dab8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f9884dab8d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9884dab8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f9884dab8d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9884dab8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f9884dab8d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9884dab8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f9884dab8d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9884dab8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f9884dab8d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f9884dab8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f9884dab8d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9884dab8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f9884dab8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9884dab8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f9884dab8d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c171546bb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c171546bb9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171546b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c171546bb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171546bb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c171546bb9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9899b7a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f9899b7a4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9884dab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f9884dab8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9899b7a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f9899b7a4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9884dab8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f9884dab8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171546b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c171546bb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5577025" y="32750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3"/>
          <p:cNvSpPr/>
          <p:nvPr/>
        </p:nvSpPr>
        <p:spPr>
          <a:xfrm>
            <a:off x="15950964" y="3267062"/>
            <a:ext cx="1327699" cy="1325378"/>
          </a:xfrm>
          <a:custGeom>
            <a:rect b="b" l="l" r="r" t="t"/>
            <a:pathLst>
              <a:path extrusionOk="0" h="1325378" w="1327699">
                <a:moveTo>
                  <a:pt x="0" y="0"/>
                </a:moveTo>
                <a:lnTo>
                  <a:pt x="1327699" y="0"/>
                </a:lnTo>
                <a:lnTo>
                  <a:pt x="1327699" y="1325378"/>
                </a:lnTo>
                <a:lnTo>
                  <a:pt x="0" y="1325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" name="Google Shape;13;p3"/>
          <p:cNvSpPr/>
          <p:nvPr/>
        </p:nvSpPr>
        <p:spPr>
          <a:xfrm rot="4610003">
            <a:off x="5297218" y="8982810"/>
            <a:ext cx="2456390" cy="2452096"/>
          </a:xfrm>
          <a:custGeom>
            <a:rect b="b" l="l" r="r" t="t"/>
            <a:pathLst>
              <a:path extrusionOk="0" h="2455151" w="2459451">
                <a:moveTo>
                  <a:pt x="0" y="0"/>
                </a:moveTo>
                <a:lnTo>
                  <a:pt x="2459450" y="0"/>
                </a:lnTo>
                <a:lnTo>
                  <a:pt x="2459450" y="2455151"/>
                </a:lnTo>
                <a:lnTo>
                  <a:pt x="0" y="2455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 rot="4795540">
            <a:off x="15726696" y="7419606"/>
            <a:ext cx="3750701" cy="3680594"/>
          </a:xfrm>
          <a:custGeom>
            <a:rect b="b" l="l" r="r" t="t"/>
            <a:pathLst>
              <a:path extrusionOk="0" h="3679031" w="3749108">
                <a:moveTo>
                  <a:pt x="0" y="0"/>
                </a:moveTo>
                <a:lnTo>
                  <a:pt x="3749108" y="0"/>
                </a:lnTo>
                <a:lnTo>
                  <a:pt x="3749108" y="3679032"/>
                </a:lnTo>
                <a:lnTo>
                  <a:pt x="0" y="3679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 rot="-2353133">
            <a:off x="114532" y="97770"/>
            <a:ext cx="1233575" cy="1345144"/>
          </a:xfrm>
          <a:custGeom>
            <a:rect b="b" l="l" r="r" t="t"/>
            <a:pathLst>
              <a:path extrusionOk="0" h="1344686" w="1233155">
                <a:moveTo>
                  <a:pt x="0" y="0"/>
                </a:moveTo>
                <a:lnTo>
                  <a:pt x="1233155" y="0"/>
                </a:lnTo>
                <a:lnTo>
                  <a:pt x="1233155" y="1344686"/>
                </a:lnTo>
                <a:lnTo>
                  <a:pt x="0" y="1344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 rot="552203">
            <a:off x="13154333" y="9169168"/>
            <a:ext cx="5597239" cy="1882707"/>
          </a:xfrm>
          <a:custGeom>
            <a:rect b="b" l="l" r="r" t="t"/>
            <a:pathLst>
              <a:path extrusionOk="0" h="1881996" w="5595124">
                <a:moveTo>
                  <a:pt x="0" y="0"/>
                </a:moveTo>
                <a:lnTo>
                  <a:pt x="5595123" y="0"/>
                </a:lnTo>
                <a:lnTo>
                  <a:pt x="5595123" y="1881996"/>
                </a:lnTo>
                <a:lnTo>
                  <a:pt x="0" y="1881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rot="-2967651">
            <a:off x="-3250595" y="9492013"/>
            <a:ext cx="5595404" cy="1882090"/>
          </a:xfrm>
          <a:custGeom>
            <a:rect b="b" l="l" r="r" t="t"/>
            <a:pathLst>
              <a:path extrusionOk="0" h="1881996" w="5595124">
                <a:moveTo>
                  <a:pt x="0" y="0"/>
                </a:moveTo>
                <a:lnTo>
                  <a:pt x="5595124" y="0"/>
                </a:lnTo>
                <a:lnTo>
                  <a:pt x="5595124" y="1881996"/>
                </a:lnTo>
                <a:lnTo>
                  <a:pt x="0" y="1881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 rot="94514">
            <a:off x="-714263" y="9570965"/>
            <a:ext cx="5597239" cy="1882707"/>
          </a:xfrm>
          <a:custGeom>
            <a:rect b="b" l="l" r="r" t="t"/>
            <a:pathLst>
              <a:path extrusionOk="0" h="1881996" w="5595124">
                <a:moveTo>
                  <a:pt x="0" y="0"/>
                </a:moveTo>
                <a:lnTo>
                  <a:pt x="5595124" y="0"/>
                </a:lnTo>
                <a:lnTo>
                  <a:pt x="5595124" y="1881996"/>
                </a:lnTo>
                <a:lnTo>
                  <a:pt x="0" y="1881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684000" y="3443900"/>
            <a:ext cx="4710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99151">
            <a:off x="-4176668" y="3145599"/>
            <a:ext cx="812958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5037418" y="-2437939"/>
            <a:ext cx="5945194" cy="5583543"/>
          </a:xfrm>
          <a:custGeom>
            <a:rect b="b" l="l" r="r" t="t"/>
            <a:pathLst>
              <a:path extrusionOk="0" h="5583543" w="5945194">
                <a:moveTo>
                  <a:pt x="0" y="0"/>
                </a:moveTo>
                <a:lnTo>
                  <a:pt x="5945194" y="0"/>
                </a:lnTo>
                <a:lnTo>
                  <a:pt x="5945194" y="5583543"/>
                </a:lnTo>
                <a:lnTo>
                  <a:pt x="0" y="55835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 rot="675222">
            <a:off x="-678856" y="9067793"/>
            <a:ext cx="4881838" cy="2882680"/>
          </a:xfrm>
          <a:custGeom>
            <a:rect b="b" l="l" r="r" t="t"/>
            <a:pathLst>
              <a:path extrusionOk="0" h="2884953" w="4885687">
                <a:moveTo>
                  <a:pt x="0" y="0"/>
                </a:moveTo>
                <a:lnTo>
                  <a:pt x="4885687" y="0"/>
                </a:lnTo>
                <a:lnTo>
                  <a:pt x="4885687" y="2884953"/>
                </a:lnTo>
                <a:lnTo>
                  <a:pt x="0" y="2884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>
            <a:off x="16381097" y="7623189"/>
            <a:ext cx="3813807" cy="3807595"/>
          </a:xfrm>
          <a:custGeom>
            <a:rect b="b" l="l" r="r" t="t"/>
            <a:pathLst>
              <a:path extrusionOk="0" h="3807595" w="3813807">
                <a:moveTo>
                  <a:pt x="0" y="0"/>
                </a:moveTo>
                <a:lnTo>
                  <a:pt x="3813806" y="0"/>
                </a:lnTo>
                <a:lnTo>
                  <a:pt x="3813806" y="3807595"/>
                </a:lnTo>
                <a:lnTo>
                  <a:pt x="0" y="3807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" name="Google Shape;2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6650" y="8339900"/>
            <a:ext cx="11830050" cy="87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-2628900" y="7922084"/>
            <a:ext cx="7315200" cy="243396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5995988" y="59396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rot="-7070711">
            <a:off x="-2426956" y="8178005"/>
            <a:ext cx="5155592" cy="4350031"/>
          </a:xfrm>
          <a:custGeom>
            <a:rect b="b" l="l" r="r" t="t"/>
            <a:pathLst>
              <a:path extrusionOk="0" h="4346162" w="5151006">
                <a:moveTo>
                  <a:pt x="0" y="0"/>
                </a:moveTo>
                <a:lnTo>
                  <a:pt x="5151007" y="0"/>
                </a:lnTo>
                <a:lnTo>
                  <a:pt x="5151007" y="4346161"/>
                </a:lnTo>
                <a:lnTo>
                  <a:pt x="0" y="4346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rot="-9949491">
            <a:off x="13629838" y="-509705"/>
            <a:ext cx="5597711" cy="1882866"/>
          </a:xfrm>
          <a:custGeom>
            <a:rect b="b" l="l" r="r" t="t"/>
            <a:pathLst>
              <a:path extrusionOk="0" h="1881996" w="5595124">
                <a:moveTo>
                  <a:pt x="0" y="0"/>
                </a:moveTo>
                <a:lnTo>
                  <a:pt x="5595124" y="0"/>
                </a:lnTo>
                <a:lnTo>
                  <a:pt x="5595124" y="1881996"/>
                </a:lnTo>
                <a:lnTo>
                  <a:pt x="0" y="1881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 rot="-2547986">
            <a:off x="15142591" y="7101339"/>
            <a:ext cx="5753552" cy="5299774"/>
          </a:xfrm>
          <a:custGeom>
            <a:rect b="b" l="l" r="r" t="t"/>
            <a:pathLst>
              <a:path extrusionOk="0" h="5301017" w="5754901">
                <a:moveTo>
                  <a:pt x="0" y="0"/>
                </a:moveTo>
                <a:lnTo>
                  <a:pt x="5754901" y="0"/>
                </a:lnTo>
                <a:lnTo>
                  <a:pt x="5754901" y="5301017"/>
                </a:lnTo>
                <a:lnTo>
                  <a:pt x="0" y="5301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 rot="-2937013">
            <a:off x="814114" y="901470"/>
            <a:ext cx="1084851" cy="869040"/>
          </a:xfrm>
          <a:custGeom>
            <a:rect b="b" l="l" r="r" t="t"/>
            <a:pathLst>
              <a:path extrusionOk="0" h="1442303" w="1565796">
                <a:moveTo>
                  <a:pt x="0" y="0"/>
                </a:moveTo>
                <a:lnTo>
                  <a:pt x="1565796" y="0"/>
                </a:lnTo>
                <a:lnTo>
                  <a:pt x="1565796" y="1442302"/>
                </a:lnTo>
                <a:lnTo>
                  <a:pt x="0" y="1442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 rot="-8778596">
            <a:off x="15130185" y="-1793386"/>
            <a:ext cx="2978457" cy="3148424"/>
          </a:xfrm>
          <a:custGeom>
            <a:rect b="b" l="l" r="r" t="t"/>
            <a:pathLst>
              <a:path extrusionOk="0" h="3146723" w="2976848">
                <a:moveTo>
                  <a:pt x="0" y="0"/>
                </a:moveTo>
                <a:lnTo>
                  <a:pt x="2976849" y="0"/>
                </a:lnTo>
                <a:lnTo>
                  <a:pt x="2976849" y="3146723"/>
                </a:lnTo>
                <a:lnTo>
                  <a:pt x="0" y="3146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9310750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3329425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 rot="-5142008">
            <a:off x="15100934" y="5478662"/>
            <a:ext cx="5562561" cy="1992409"/>
          </a:xfrm>
          <a:custGeom>
            <a:rect b="b" l="l" r="r" t="t"/>
            <a:pathLst>
              <a:path extrusionOk="0" h="1991780" w="5560806">
                <a:moveTo>
                  <a:pt x="0" y="0"/>
                </a:moveTo>
                <a:lnTo>
                  <a:pt x="5560806" y="0"/>
                </a:lnTo>
                <a:lnTo>
                  <a:pt x="5560806" y="1991780"/>
                </a:lnTo>
                <a:lnTo>
                  <a:pt x="0" y="199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" name="Google Shape;41;p6"/>
          <p:cNvSpPr/>
          <p:nvPr/>
        </p:nvSpPr>
        <p:spPr>
          <a:xfrm>
            <a:off x="11756042" y="-1954405"/>
            <a:ext cx="3215430" cy="3210770"/>
          </a:xfrm>
          <a:custGeom>
            <a:rect b="b" l="l" r="r" t="t"/>
            <a:pathLst>
              <a:path extrusionOk="0" h="3210770" w="3215430">
                <a:moveTo>
                  <a:pt x="0" y="0"/>
                </a:moveTo>
                <a:lnTo>
                  <a:pt x="3215431" y="0"/>
                </a:lnTo>
                <a:lnTo>
                  <a:pt x="3215431" y="3210771"/>
                </a:lnTo>
                <a:lnTo>
                  <a:pt x="0" y="3210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rot="-4114280">
            <a:off x="1826854" y="-451271"/>
            <a:ext cx="904374" cy="903063"/>
          </a:xfrm>
          <a:custGeom>
            <a:rect b="b" l="l" r="r" t="t"/>
            <a:pathLst>
              <a:path extrusionOk="0" h="903911" w="905223">
                <a:moveTo>
                  <a:pt x="0" y="0"/>
                </a:moveTo>
                <a:lnTo>
                  <a:pt x="905222" y="0"/>
                </a:lnTo>
                <a:lnTo>
                  <a:pt x="905222" y="903910"/>
                </a:lnTo>
                <a:lnTo>
                  <a:pt x="0" y="903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>
            <a:off x="-3434806" y="6488810"/>
            <a:ext cx="5198636" cy="4809762"/>
          </a:xfrm>
          <a:custGeom>
            <a:rect b="b" l="l" r="r" t="t"/>
            <a:pathLst>
              <a:path extrusionOk="0" h="4809762" w="5198636">
                <a:moveTo>
                  <a:pt x="0" y="0"/>
                </a:moveTo>
                <a:lnTo>
                  <a:pt x="5198637" y="0"/>
                </a:lnTo>
                <a:lnTo>
                  <a:pt x="5198637" y="4809763"/>
                </a:lnTo>
                <a:lnTo>
                  <a:pt x="0" y="4809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-1900033" y="8593981"/>
            <a:ext cx="5198636" cy="4809762"/>
          </a:xfrm>
          <a:custGeom>
            <a:rect b="b" l="l" r="r" t="t"/>
            <a:pathLst>
              <a:path extrusionOk="0" h="4809762" w="5198636">
                <a:moveTo>
                  <a:pt x="0" y="0"/>
                </a:moveTo>
                <a:lnTo>
                  <a:pt x="5198636" y="0"/>
                </a:lnTo>
                <a:lnTo>
                  <a:pt x="5198636" y="4809762"/>
                </a:lnTo>
                <a:lnTo>
                  <a:pt x="0" y="4809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 rot="-9993265">
            <a:off x="9639649" y="9382501"/>
            <a:ext cx="3248371" cy="2569914"/>
          </a:xfrm>
          <a:custGeom>
            <a:rect b="b" l="l" r="r" t="t"/>
            <a:pathLst>
              <a:path extrusionOk="0" h="2570155" w="3248676">
                <a:moveTo>
                  <a:pt x="0" y="0"/>
                </a:moveTo>
                <a:lnTo>
                  <a:pt x="3248676" y="0"/>
                </a:lnTo>
                <a:lnTo>
                  <a:pt x="3248676" y="2570154"/>
                </a:lnTo>
                <a:lnTo>
                  <a:pt x="0" y="2570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40634" y="6579600"/>
            <a:ext cx="16205983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9310750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  <a:defRPr>
                <a:solidFill>
                  <a:srgbClr val="000000"/>
                </a:solidFill>
              </a:defRPr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  <a:defRPr>
                <a:solidFill>
                  <a:srgbClr val="000000"/>
                </a:solidFill>
              </a:defRPr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»"/>
              <a:defRPr>
                <a:solidFill>
                  <a:srgbClr val="000000"/>
                </a:solidFill>
              </a:defRPr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3329425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  <a:defRPr>
                <a:solidFill>
                  <a:srgbClr val="000000"/>
                </a:solidFill>
              </a:defRPr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  <a:defRPr>
                <a:solidFill>
                  <a:srgbClr val="000000"/>
                </a:solidFill>
              </a:defRPr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»"/>
              <a:defRPr>
                <a:solidFill>
                  <a:srgbClr val="000000"/>
                </a:solidFill>
              </a:defRPr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15469450" y="-1847850"/>
            <a:ext cx="4624124" cy="4114800"/>
          </a:xfrm>
          <a:custGeom>
            <a:rect b="b" l="l" r="r" t="t"/>
            <a:pathLst>
              <a:path extrusionOk="0" h="4114800" w="4624124">
                <a:moveTo>
                  <a:pt x="0" y="0"/>
                </a:moveTo>
                <a:lnTo>
                  <a:pt x="4624123" y="0"/>
                </a:lnTo>
                <a:lnTo>
                  <a:pt x="46241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" name="Google Shape;52;p7"/>
          <p:cNvSpPr/>
          <p:nvPr/>
        </p:nvSpPr>
        <p:spPr>
          <a:xfrm rot="1084339">
            <a:off x="-901923" y="7900919"/>
            <a:ext cx="3497708" cy="3924952"/>
          </a:xfrm>
          <a:custGeom>
            <a:rect b="b" l="l" r="r" t="t"/>
            <a:pathLst>
              <a:path extrusionOk="0" h="3927702" w="3500159">
                <a:moveTo>
                  <a:pt x="0" y="0"/>
                </a:moveTo>
                <a:lnTo>
                  <a:pt x="3500159" y="0"/>
                </a:lnTo>
                <a:lnTo>
                  <a:pt x="3500159" y="3927702"/>
                </a:lnTo>
                <a:lnTo>
                  <a:pt x="0" y="3927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rot="3280742">
            <a:off x="16422281" y="7629683"/>
            <a:ext cx="980502" cy="1069182"/>
          </a:xfrm>
          <a:custGeom>
            <a:rect b="b" l="l" r="r" t="t"/>
            <a:pathLst>
              <a:path extrusionOk="0" h="1070397" w="981616">
                <a:moveTo>
                  <a:pt x="0" y="0"/>
                </a:moveTo>
                <a:lnTo>
                  <a:pt x="981616" y="0"/>
                </a:lnTo>
                <a:lnTo>
                  <a:pt x="981616" y="1070397"/>
                </a:lnTo>
                <a:lnTo>
                  <a:pt x="0" y="1070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" name="Google Shape;5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702150" y="-5905500"/>
            <a:ext cx="13182600" cy="81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/>
          <p:nvPr/>
        </p:nvSpPr>
        <p:spPr>
          <a:xfrm rot="-2940695">
            <a:off x="856190" y="889810"/>
            <a:ext cx="1068283" cy="976222"/>
          </a:xfrm>
          <a:custGeom>
            <a:rect b="b" l="l" r="r" t="t"/>
            <a:pathLst>
              <a:path extrusionOk="0" h="1442303" w="1565796">
                <a:moveTo>
                  <a:pt x="0" y="0"/>
                </a:moveTo>
                <a:lnTo>
                  <a:pt x="1565796" y="0"/>
                </a:lnTo>
                <a:lnTo>
                  <a:pt x="1565796" y="1442302"/>
                </a:lnTo>
                <a:lnTo>
                  <a:pt x="0" y="1442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9310750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3329425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81753" y="-622962"/>
            <a:ext cx="692209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/>
          <p:nvPr/>
        </p:nvSpPr>
        <p:spPr>
          <a:xfrm>
            <a:off x="16677943" y="6153493"/>
            <a:ext cx="3588653" cy="4461938"/>
          </a:xfrm>
          <a:custGeom>
            <a:rect b="b" l="l" r="r" t="t"/>
            <a:pathLst>
              <a:path extrusionOk="0" h="4461938" w="3588653">
                <a:moveTo>
                  <a:pt x="0" y="0"/>
                </a:moveTo>
                <a:lnTo>
                  <a:pt x="3588653" y="0"/>
                </a:lnTo>
                <a:lnTo>
                  <a:pt x="3588653" y="4461938"/>
                </a:lnTo>
                <a:lnTo>
                  <a:pt x="0" y="4461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" name="Google Shape;62;p8"/>
          <p:cNvSpPr/>
          <p:nvPr/>
        </p:nvSpPr>
        <p:spPr>
          <a:xfrm>
            <a:off x="-430376" y="8533335"/>
            <a:ext cx="2918152" cy="2688000"/>
          </a:xfrm>
          <a:custGeom>
            <a:rect b="b" l="l" r="r" t="t"/>
            <a:pathLst>
              <a:path extrusionOk="0" h="2688000" w="2918152">
                <a:moveTo>
                  <a:pt x="0" y="0"/>
                </a:moveTo>
                <a:lnTo>
                  <a:pt x="2918152" y="0"/>
                </a:lnTo>
                <a:lnTo>
                  <a:pt x="2918152" y="2688000"/>
                </a:lnTo>
                <a:lnTo>
                  <a:pt x="0" y="26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" name="Google Shape;63;p8"/>
          <p:cNvSpPr/>
          <p:nvPr/>
        </p:nvSpPr>
        <p:spPr>
          <a:xfrm rot="-5142008">
            <a:off x="-2959622" y="1600251"/>
            <a:ext cx="5562561" cy="1992409"/>
          </a:xfrm>
          <a:custGeom>
            <a:rect b="b" l="l" r="r" t="t"/>
            <a:pathLst>
              <a:path extrusionOk="0" h="1991780" w="5560806">
                <a:moveTo>
                  <a:pt x="0" y="0"/>
                </a:moveTo>
                <a:lnTo>
                  <a:pt x="5560806" y="0"/>
                </a:lnTo>
                <a:lnTo>
                  <a:pt x="5560806" y="1991779"/>
                </a:lnTo>
                <a:lnTo>
                  <a:pt x="0" y="1991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9310750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3329425" y="3818325"/>
            <a:ext cx="586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11874" y="-4795423"/>
            <a:ext cx="9426025" cy="1379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">
            <a:off x="-6514531" y="-5023775"/>
            <a:ext cx="9426019" cy="1382842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 rot="4733218">
            <a:off x="15792209" y="6356339"/>
            <a:ext cx="6263026" cy="5794532"/>
          </a:xfrm>
          <a:custGeom>
            <a:rect b="b" l="l" r="r" t="t"/>
            <a:pathLst>
              <a:path extrusionOk="0" h="5801916" w="6271007">
                <a:moveTo>
                  <a:pt x="0" y="0"/>
                </a:moveTo>
                <a:lnTo>
                  <a:pt x="6271007" y="0"/>
                </a:lnTo>
                <a:lnTo>
                  <a:pt x="6271007" y="5801916"/>
                </a:lnTo>
                <a:lnTo>
                  <a:pt x="0" y="580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" name="Google Shape;71;p9"/>
          <p:cNvSpPr/>
          <p:nvPr/>
        </p:nvSpPr>
        <p:spPr>
          <a:xfrm rot="1065335">
            <a:off x="-5374575" y="5101559"/>
            <a:ext cx="8572727" cy="8815143"/>
          </a:xfrm>
          <a:custGeom>
            <a:rect b="b" l="l" r="r" t="t"/>
            <a:pathLst>
              <a:path extrusionOk="0" h="8813904" w="8571522">
                <a:moveTo>
                  <a:pt x="0" y="0"/>
                </a:moveTo>
                <a:lnTo>
                  <a:pt x="8571522" y="0"/>
                </a:lnTo>
                <a:lnTo>
                  <a:pt x="8571522" y="8813904"/>
                </a:lnTo>
                <a:lnTo>
                  <a:pt x="0" y="8813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" name="Google Shape;72;p9"/>
          <p:cNvSpPr/>
          <p:nvPr/>
        </p:nvSpPr>
        <p:spPr>
          <a:xfrm rot="1239403">
            <a:off x="15099774" y="643701"/>
            <a:ext cx="2464524" cy="1949782"/>
          </a:xfrm>
          <a:custGeom>
            <a:rect b="b" l="l" r="r" t="t"/>
            <a:pathLst>
              <a:path extrusionOk="0" h="1951264" w="2466398">
                <a:moveTo>
                  <a:pt x="0" y="0"/>
                </a:moveTo>
                <a:lnTo>
                  <a:pt x="2466398" y="0"/>
                </a:lnTo>
                <a:lnTo>
                  <a:pt x="2466398" y="1951264"/>
                </a:lnTo>
                <a:lnTo>
                  <a:pt x="0" y="195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 rot="-10188434">
            <a:off x="12084338" y="-48262"/>
            <a:ext cx="7034992" cy="2237123"/>
          </a:xfrm>
          <a:custGeom>
            <a:rect b="b" l="l" r="r" t="t"/>
            <a:pathLst>
              <a:path extrusionOk="0" h="1881996" w="5595124">
                <a:moveTo>
                  <a:pt x="0" y="0"/>
                </a:moveTo>
                <a:lnTo>
                  <a:pt x="5595124" y="0"/>
                </a:lnTo>
                <a:lnTo>
                  <a:pt x="5595124" y="1881996"/>
                </a:lnTo>
                <a:lnTo>
                  <a:pt x="0" y="1881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 rot="1049861">
            <a:off x="-4143558" y="8092858"/>
            <a:ext cx="11313401" cy="3770082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9629450" y="1285075"/>
            <a:ext cx="7966800" cy="73917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983363" y="500518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983375" y="1409475"/>
            <a:ext cx="10094400" cy="24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 rot="-7070711">
            <a:off x="-2426956" y="8178005"/>
            <a:ext cx="5155592" cy="4350031"/>
          </a:xfrm>
          <a:custGeom>
            <a:rect b="b" l="l" r="r" t="t"/>
            <a:pathLst>
              <a:path extrusionOk="0" h="4346162" w="5151006">
                <a:moveTo>
                  <a:pt x="0" y="0"/>
                </a:moveTo>
                <a:lnTo>
                  <a:pt x="5151007" y="0"/>
                </a:lnTo>
                <a:lnTo>
                  <a:pt x="5151007" y="4346161"/>
                </a:lnTo>
                <a:lnTo>
                  <a:pt x="0" y="43461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" name="Google Shape;80;p10"/>
          <p:cNvSpPr/>
          <p:nvPr/>
        </p:nvSpPr>
        <p:spPr>
          <a:xfrm rot="-2547986">
            <a:off x="15187866" y="7192214"/>
            <a:ext cx="5753552" cy="5299774"/>
          </a:xfrm>
          <a:custGeom>
            <a:rect b="b" l="l" r="r" t="t"/>
            <a:pathLst>
              <a:path extrusionOk="0" h="5301017" w="5754901">
                <a:moveTo>
                  <a:pt x="0" y="0"/>
                </a:moveTo>
                <a:lnTo>
                  <a:pt x="5754901" y="0"/>
                </a:lnTo>
                <a:lnTo>
                  <a:pt x="5754901" y="5301017"/>
                </a:lnTo>
                <a:lnTo>
                  <a:pt x="0" y="53010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" name="Google Shape;81;p10"/>
          <p:cNvSpPr/>
          <p:nvPr/>
        </p:nvSpPr>
        <p:spPr>
          <a:xfrm rot="-8778596">
            <a:off x="14383285" y="-1634611"/>
            <a:ext cx="2978457" cy="3148424"/>
          </a:xfrm>
          <a:custGeom>
            <a:rect b="b" l="l" r="r" t="t"/>
            <a:pathLst>
              <a:path extrusionOk="0" h="3146723" w="2976848">
                <a:moveTo>
                  <a:pt x="0" y="0"/>
                </a:moveTo>
                <a:lnTo>
                  <a:pt x="2976849" y="0"/>
                </a:lnTo>
                <a:lnTo>
                  <a:pt x="2976849" y="3146723"/>
                </a:lnTo>
                <a:lnTo>
                  <a:pt x="0" y="3146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23675" y="1318950"/>
            <a:ext cx="14107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450"/>
              <a:buFont typeface="Bungee"/>
              <a:buNone/>
              <a:defRPr i="0" sz="7450" u="none" cap="none" strike="noStrike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88550" y="4462400"/>
            <a:ext cx="4710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1pPr>
            <a:lvl2pPr indent="-3873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–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2pPr>
            <a:lvl3pPr indent="-3873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3pPr>
            <a:lvl4pPr indent="-3873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–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4pPr>
            <a:lvl5pPr indent="-3873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»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5pPr>
            <a:lvl6pPr indent="-3873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6pPr>
            <a:lvl7pPr indent="-3873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7pPr>
            <a:lvl8pPr indent="-3873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8pPr>
            <a:lvl9pPr indent="-3873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ora Medium"/>
              <a:buChar char="•"/>
              <a:defRPr i="0" sz="2500" u="none" cap="none" strike="noStrike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jpg"/><Relationship Id="rId4" Type="http://schemas.openxmlformats.org/officeDocument/2006/relationships/image" Target="../media/image3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56.jpg"/><Relationship Id="rId5" Type="http://schemas.openxmlformats.org/officeDocument/2006/relationships/image" Target="../media/image58.jpg"/><Relationship Id="rId6" Type="http://schemas.openxmlformats.org/officeDocument/2006/relationships/image" Target="../media/image33.png"/><Relationship Id="rId7" Type="http://schemas.openxmlformats.org/officeDocument/2006/relationships/image" Target="../media/image40.jpg"/><Relationship Id="rId8" Type="http://schemas.openxmlformats.org/officeDocument/2006/relationships/image" Target="../media/image5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5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Relationship Id="rId4" Type="http://schemas.openxmlformats.org/officeDocument/2006/relationships/image" Target="../media/image4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44.jpg"/><Relationship Id="rId6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 amt="50000"/>
          </a:blip>
          <a:srcRect b="1273" l="0" r="0" t="2229"/>
          <a:stretch/>
        </p:blipFill>
        <p:spPr>
          <a:xfrm>
            <a:off x="-12" y="336425"/>
            <a:ext cx="18352274" cy="9707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67364">
            <a:off x="10157219" y="-1186702"/>
            <a:ext cx="14935770" cy="12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7895">
            <a:off x="-4187087" y="-2927437"/>
            <a:ext cx="7380083" cy="133284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/>
          <p:nvPr/>
        </p:nvSpPr>
        <p:spPr>
          <a:xfrm>
            <a:off x="-1886909" y="8705323"/>
            <a:ext cx="5952417" cy="5590326"/>
          </a:xfrm>
          <a:custGeom>
            <a:rect b="b" l="l" r="r" t="t"/>
            <a:pathLst>
              <a:path extrusionOk="0" h="5590326" w="5952417">
                <a:moveTo>
                  <a:pt x="0" y="0"/>
                </a:moveTo>
                <a:lnTo>
                  <a:pt x="5952418" y="0"/>
                </a:lnTo>
                <a:lnTo>
                  <a:pt x="5952418" y="5590327"/>
                </a:lnTo>
                <a:lnTo>
                  <a:pt x="0" y="55903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1"/>
          <p:cNvSpPr txBox="1"/>
          <p:nvPr/>
        </p:nvSpPr>
        <p:spPr>
          <a:xfrm>
            <a:off x="1024500" y="3638098"/>
            <a:ext cx="16239000" cy="19854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66675">
              <a:srgbClr val="000000">
                <a:alpha val="84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A1: Needfinding</a:t>
            </a:r>
            <a:endParaRPr sz="43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6787139" y="8705325"/>
            <a:ext cx="5513762" cy="935844"/>
            <a:chOff x="0" y="-28575"/>
            <a:chExt cx="1907810" cy="722715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3" name="Google Shape;93;p11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6689275" y="8661475"/>
            <a:ext cx="6128649" cy="1135674"/>
            <a:chOff x="0" y="-28575"/>
            <a:chExt cx="1907810" cy="722715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799">
                  <a:solidFill>
                    <a:schemeClr val="dk2"/>
                  </a:solidFill>
                  <a:latin typeface="Bungee"/>
                  <a:ea typeface="Bungee"/>
                  <a:cs typeface="Bungee"/>
                  <a:sym typeface="Bungee"/>
                </a:rPr>
                <a:t>Bryant Perkins</a:t>
              </a:r>
              <a:endParaRPr b="0" i="0" sz="7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685800" y="0"/>
            <a:ext cx="19579717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0"/>
          <p:cNvGrpSpPr/>
          <p:nvPr/>
        </p:nvGrpSpPr>
        <p:grpSpPr>
          <a:xfrm>
            <a:off x="4993381" y="4391162"/>
            <a:ext cx="7963553" cy="1866786"/>
            <a:chOff x="0" y="-28575"/>
            <a:chExt cx="2877838" cy="907705"/>
          </a:xfrm>
        </p:grpSpPr>
        <p:sp>
          <p:nvSpPr>
            <p:cNvPr id="237" name="Google Shape;237;p20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8" name="Google Shape;238;p20"/>
            <p:cNvSpPr txBox="1"/>
            <p:nvPr/>
          </p:nvSpPr>
          <p:spPr>
            <a:xfrm>
              <a:off x="0" y="-28575"/>
              <a:ext cx="2877838" cy="907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0"/>
          <p:cNvGrpSpPr/>
          <p:nvPr/>
        </p:nvGrpSpPr>
        <p:grpSpPr>
          <a:xfrm>
            <a:off x="4899678" y="4321522"/>
            <a:ext cx="7963553" cy="1866786"/>
            <a:chOff x="0" y="-28575"/>
            <a:chExt cx="2877838" cy="907705"/>
          </a:xfrm>
        </p:grpSpPr>
        <p:sp>
          <p:nvSpPr>
            <p:cNvPr id="240" name="Google Shape;240;p20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41" name="Google Shape;241;p20"/>
            <p:cNvSpPr txBox="1"/>
            <p:nvPr/>
          </p:nvSpPr>
          <p:spPr>
            <a:xfrm>
              <a:off x="0" y="-28575"/>
              <a:ext cx="2877838" cy="9077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0"/>
          <p:cNvSpPr txBox="1"/>
          <p:nvPr/>
        </p:nvSpPr>
        <p:spPr>
          <a:xfrm>
            <a:off x="10287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5040350" y="46777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Analysis</a:t>
            </a:r>
            <a:endParaRPr b="1" sz="6999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-914465" y="8834583"/>
            <a:ext cx="2835555" cy="2915738"/>
          </a:xfrm>
          <a:custGeom>
            <a:rect b="b" l="l" r="r" t="t"/>
            <a:pathLst>
              <a:path extrusionOk="0" h="2915738" w="2835555">
                <a:moveTo>
                  <a:pt x="0" y="0"/>
                </a:moveTo>
                <a:lnTo>
                  <a:pt x="2835555" y="0"/>
                </a:lnTo>
                <a:lnTo>
                  <a:pt x="2835555" y="2915737"/>
                </a:lnTo>
                <a:lnTo>
                  <a:pt x="0" y="2915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0"/>
          <p:cNvSpPr/>
          <p:nvPr/>
        </p:nvSpPr>
        <p:spPr>
          <a:xfrm rot="-4478667">
            <a:off x="16506470" y="-175988"/>
            <a:ext cx="4038981" cy="4032403"/>
          </a:xfrm>
          <a:custGeom>
            <a:rect b="b" l="l" r="r" t="t"/>
            <a:pathLst>
              <a:path extrusionOk="0" h="4029483" w="4036056">
                <a:moveTo>
                  <a:pt x="0" y="0"/>
                </a:moveTo>
                <a:lnTo>
                  <a:pt x="4036056" y="0"/>
                </a:lnTo>
                <a:lnTo>
                  <a:pt x="4036056" y="4029483"/>
                </a:lnTo>
                <a:lnTo>
                  <a:pt x="0" y="4029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251" name="Google Shape;251;p21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252" name="Google Shape;252;p21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53" name="Google Shape;253;p21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1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255" name="Google Shape;255;p21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56" name="Google Shape;256;p21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21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Anna</a:t>
            </a:r>
            <a:endParaRPr b="1" sz="6999"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1" y="2612075"/>
            <a:ext cx="10315552" cy="6514776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1"/>
          <p:cNvSpPr txBox="1"/>
          <p:nvPr/>
        </p:nvSpPr>
        <p:spPr>
          <a:xfrm>
            <a:off x="10978350" y="2612075"/>
            <a:ext cx="72123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Surprises, tensions, and contradictions: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Contradiction: Grew up with academic focus but gravitates towards non-academic learning styles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Surprised: Was embarrassed to share new english slang from kids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Tension: Super critical of AI (“I am not unsettled, I am critical”)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266" name="Google Shape;266;p22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267" name="Google Shape;267;p22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68" name="Google Shape;268;p22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270" name="Google Shape;270;p22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71" name="Google Shape;271;p22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2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Anna</a:t>
            </a:r>
            <a:endParaRPr b="1" sz="6999"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1" y="2612075"/>
            <a:ext cx="10315552" cy="6514776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22"/>
          <p:cNvSpPr txBox="1"/>
          <p:nvPr/>
        </p:nvSpPr>
        <p:spPr>
          <a:xfrm>
            <a:off x="10978350" y="2612075"/>
            <a:ext cx="72123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Needs/insights: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 to preserve emotional intelligence in teaching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tailored language learning style, not one size fits all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Users may be deeply uncomfortable with AI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Some want to hold on to traditional learning styles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Teaching is also a great method for learning 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5" y="2612075"/>
            <a:ext cx="10424374" cy="623632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23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282" name="Google Shape;282;p23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283" name="Google Shape;283;p23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4" name="Google Shape;284;p23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23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286" name="Google Shape;286;p23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87" name="Google Shape;287;p23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3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Jennifer</a:t>
            </a:r>
            <a:endParaRPr b="1" sz="6999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0978350" y="2612075"/>
            <a:ext cx="72123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Surprises, tensions, and contradictions: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Tension: has had positive experiences incorporating linguistics into language teaching, but worries whether too much technicality would go over language teachers’ and learners’ heads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Tension: believes that authentic social interaction is vital, and recognizes rote memorization as valuable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25" y="2612075"/>
            <a:ext cx="10424374" cy="623632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24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297" name="Google Shape;297;p24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298" name="Google Shape;298;p24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9" name="Google Shape;299;p24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24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301" name="Google Shape;301;p24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02" name="Google Shape;302;p24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24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Jennifer</a:t>
            </a:r>
            <a:endParaRPr b="1" sz="6999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05" name="Google Shape;305;p24"/>
          <p:cNvSpPr txBox="1"/>
          <p:nvPr/>
        </p:nvSpPr>
        <p:spPr>
          <a:xfrm>
            <a:off x="10978350" y="1709700"/>
            <a:ext cx="7212300" cy="7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and insights: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Jennifer needs an aid for teaching language which balances social interaction and rote memorization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A potential limitation of current apps is their inability to simulate authentic conversation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Learning a language may be good for you — might expand your worldview and your cognitive flexibility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Jennifer needs a language learning medium that centers the culture and people which that language belongs to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64" y="2612075"/>
            <a:ext cx="10424377" cy="657917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25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312" name="Google Shape;312;p25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313" name="Google Shape;313;p25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14" name="Google Shape;314;p25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25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316" name="Google Shape;316;p25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17" name="Google Shape;317;p25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25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Rebecca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10978350" y="1709700"/>
            <a:ext cx="7212300" cy="7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Surprises/tensions/contradictions: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Surprised that she has so little confidence that she literally doesn’t believe she passed the Hebrew exam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Tension: cutting herself off when talking about particularly how she still feels like she will never learn and saying she should save for therapist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Fear/embarrassment held her back from doing things she knew would help like immersion in study abroad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Contradiction: Thinks she will never really learn at this point but still signed up for Israel immersion now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64" y="2612075"/>
            <a:ext cx="10424377" cy="657917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6" name="Google Shape;326;p26"/>
          <p:cNvSpPr/>
          <p:nvPr/>
        </p:nvSpPr>
        <p:spPr>
          <a:xfrm>
            <a:off x="10834275" y="0"/>
            <a:ext cx="74724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327" name="Google Shape;327;p26"/>
          <p:cNvGrpSpPr/>
          <p:nvPr/>
        </p:nvGrpSpPr>
        <p:grpSpPr>
          <a:xfrm>
            <a:off x="1288756" y="268762"/>
            <a:ext cx="7963725" cy="1866981"/>
            <a:chOff x="0" y="-28575"/>
            <a:chExt cx="2877900" cy="907800"/>
          </a:xfrm>
        </p:grpSpPr>
        <p:sp>
          <p:nvSpPr>
            <p:cNvPr id="328" name="Google Shape;328;p26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9" name="Google Shape;329;p26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6"/>
          <p:cNvGrpSpPr/>
          <p:nvPr/>
        </p:nvGrpSpPr>
        <p:grpSpPr>
          <a:xfrm>
            <a:off x="1195053" y="199122"/>
            <a:ext cx="7963725" cy="1866981"/>
            <a:chOff x="0" y="-28575"/>
            <a:chExt cx="2877900" cy="907800"/>
          </a:xfrm>
        </p:grpSpPr>
        <p:sp>
          <p:nvSpPr>
            <p:cNvPr id="331" name="Google Shape;331;p26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32" name="Google Shape;332;p26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26"/>
          <p:cNvSpPr txBox="1"/>
          <p:nvPr/>
        </p:nvSpPr>
        <p:spPr>
          <a:xfrm>
            <a:off x="1866900" y="904875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1335725" y="55530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Rebecca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35" name="Google Shape;335;p26"/>
          <p:cNvSpPr txBox="1"/>
          <p:nvPr/>
        </p:nvSpPr>
        <p:spPr>
          <a:xfrm>
            <a:off x="10978350" y="2612075"/>
            <a:ext cx="72123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Needs/insights: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to gain confidence in language learning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a new way to learn a language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Language learning is more difficult for people with learning disabilities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ree Serif"/>
              <a:buChar char="●"/>
            </a:pPr>
            <a:r>
              <a:rPr lang="en-US" sz="30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Language learning is more difficult the longer you struggle at it</a:t>
            </a:r>
            <a:endParaRPr sz="30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 rot="-5666558">
            <a:off x="15544512" y="-1651225"/>
            <a:ext cx="4038099" cy="4031522"/>
          </a:xfrm>
          <a:custGeom>
            <a:rect b="b" l="l" r="r" t="t"/>
            <a:pathLst>
              <a:path extrusionOk="0" h="4029483" w="4036056">
                <a:moveTo>
                  <a:pt x="0" y="0"/>
                </a:moveTo>
                <a:lnTo>
                  <a:pt x="4036056" y="0"/>
                </a:lnTo>
                <a:lnTo>
                  <a:pt x="4036056" y="4029483"/>
                </a:lnTo>
                <a:lnTo>
                  <a:pt x="0" y="4029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27"/>
          <p:cNvSpPr/>
          <p:nvPr/>
        </p:nvSpPr>
        <p:spPr>
          <a:xfrm>
            <a:off x="-867765" y="-956692"/>
            <a:ext cx="2835555" cy="2915738"/>
          </a:xfrm>
          <a:custGeom>
            <a:rect b="b" l="l" r="r" t="t"/>
            <a:pathLst>
              <a:path extrusionOk="0" h="2915738" w="2835555">
                <a:moveTo>
                  <a:pt x="0" y="0"/>
                </a:moveTo>
                <a:lnTo>
                  <a:pt x="2835555" y="0"/>
                </a:lnTo>
                <a:lnTo>
                  <a:pt x="2835555" y="2915737"/>
                </a:lnTo>
                <a:lnTo>
                  <a:pt x="0" y="2915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2" name="Google Shape;3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525" y="2824850"/>
            <a:ext cx="5545800" cy="7081200"/>
          </a:xfrm>
          <a:prstGeom prst="snip1Rect">
            <a:avLst>
              <a:gd fmla="val 33634" name="adj"/>
            </a:avLst>
          </a:prstGeom>
          <a:noFill/>
          <a:ln>
            <a:noFill/>
          </a:ln>
        </p:spPr>
      </p:pic>
      <p:sp>
        <p:nvSpPr>
          <p:cNvPr id="343" name="Google Shape;343;p27"/>
          <p:cNvSpPr txBox="1"/>
          <p:nvPr/>
        </p:nvSpPr>
        <p:spPr>
          <a:xfrm>
            <a:off x="4229281" y="3572001"/>
            <a:ext cx="47325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344" name="Google Shape;344;p27"/>
          <p:cNvGrpSpPr/>
          <p:nvPr/>
        </p:nvGrpSpPr>
        <p:grpSpPr>
          <a:xfrm>
            <a:off x="5989070" y="314465"/>
            <a:ext cx="8698165" cy="1866981"/>
            <a:chOff x="0" y="-28575"/>
            <a:chExt cx="2877900" cy="907800"/>
          </a:xfrm>
        </p:grpSpPr>
        <p:sp>
          <p:nvSpPr>
            <p:cNvPr id="345" name="Google Shape;345;p27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6" name="Google Shape;346;p27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7"/>
          <p:cNvGrpSpPr/>
          <p:nvPr/>
        </p:nvGrpSpPr>
        <p:grpSpPr>
          <a:xfrm>
            <a:off x="5886725" y="244825"/>
            <a:ext cx="8698165" cy="1866981"/>
            <a:chOff x="0" y="-28575"/>
            <a:chExt cx="2877900" cy="907800"/>
          </a:xfrm>
        </p:grpSpPr>
        <p:sp>
          <p:nvSpPr>
            <p:cNvPr id="348" name="Google Shape;348;p27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49" name="Google Shape;349;p27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27"/>
          <p:cNvSpPr txBox="1"/>
          <p:nvPr/>
        </p:nvSpPr>
        <p:spPr>
          <a:xfrm>
            <a:off x="6398963" y="601000"/>
            <a:ext cx="7869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Key Learnings</a:t>
            </a:r>
            <a:endParaRPr sz="71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5924275" y="2955975"/>
            <a:ext cx="12013200" cy="622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6232108" y="3366234"/>
            <a:ext cx="11595000" cy="5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Little diversity in interviews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There’s is a negative connotation with AI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Language Learning applications have much to be improved on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/>
          <p:nvPr/>
        </p:nvSpPr>
        <p:spPr>
          <a:xfrm rot="-5666558">
            <a:off x="15544512" y="-1651225"/>
            <a:ext cx="4038099" cy="4031522"/>
          </a:xfrm>
          <a:custGeom>
            <a:rect b="b" l="l" r="r" t="t"/>
            <a:pathLst>
              <a:path extrusionOk="0" h="4029483" w="4036056">
                <a:moveTo>
                  <a:pt x="0" y="0"/>
                </a:moveTo>
                <a:lnTo>
                  <a:pt x="4036056" y="0"/>
                </a:lnTo>
                <a:lnTo>
                  <a:pt x="4036056" y="4029483"/>
                </a:lnTo>
                <a:lnTo>
                  <a:pt x="0" y="4029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28"/>
          <p:cNvSpPr/>
          <p:nvPr/>
        </p:nvSpPr>
        <p:spPr>
          <a:xfrm>
            <a:off x="-867765" y="-956692"/>
            <a:ext cx="2835555" cy="2915738"/>
          </a:xfrm>
          <a:custGeom>
            <a:rect b="b" l="l" r="r" t="t"/>
            <a:pathLst>
              <a:path extrusionOk="0" h="2915738" w="2835555">
                <a:moveTo>
                  <a:pt x="0" y="0"/>
                </a:moveTo>
                <a:lnTo>
                  <a:pt x="2835555" y="0"/>
                </a:lnTo>
                <a:lnTo>
                  <a:pt x="2835555" y="2915737"/>
                </a:lnTo>
                <a:lnTo>
                  <a:pt x="0" y="2915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59" name="Google Shape;35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525" y="2824850"/>
            <a:ext cx="5545800" cy="7081200"/>
          </a:xfrm>
          <a:prstGeom prst="snip1Rect">
            <a:avLst>
              <a:gd fmla="val 33634" name="adj"/>
            </a:avLst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4229281" y="3572001"/>
            <a:ext cx="47325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361" name="Google Shape;361;p28"/>
          <p:cNvGrpSpPr/>
          <p:nvPr/>
        </p:nvGrpSpPr>
        <p:grpSpPr>
          <a:xfrm>
            <a:off x="5989070" y="314465"/>
            <a:ext cx="8698165" cy="1866981"/>
            <a:chOff x="0" y="-28575"/>
            <a:chExt cx="2877900" cy="907800"/>
          </a:xfrm>
        </p:grpSpPr>
        <p:sp>
          <p:nvSpPr>
            <p:cNvPr id="362" name="Google Shape;362;p28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3" name="Google Shape;363;p28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28"/>
          <p:cNvGrpSpPr/>
          <p:nvPr/>
        </p:nvGrpSpPr>
        <p:grpSpPr>
          <a:xfrm>
            <a:off x="5886725" y="244825"/>
            <a:ext cx="8698165" cy="1866981"/>
            <a:chOff x="0" y="-28575"/>
            <a:chExt cx="2877900" cy="907800"/>
          </a:xfrm>
        </p:grpSpPr>
        <p:sp>
          <p:nvSpPr>
            <p:cNvPr id="365" name="Google Shape;365;p28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66" name="Google Shape;366;p28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28"/>
          <p:cNvSpPr txBox="1"/>
          <p:nvPr/>
        </p:nvSpPr>
        <p:spPr>
          <a:xfrm>
            <a:off x="6398963" y="601000"/>
            <a:ext cx="7869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What’s Next?</a:t>
            </a:r>
            <a:endParaRPr sz="71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5924275" y="2955975"/>
            <a:ext cx="12013200" cy="6224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6232108" y="3290034"/>
            <a:ext cx="11595000" cy="5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More interviews with a younger audience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Less of higher education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Thoughts on AI/other </a:t>
            </a: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language technologies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Heritage learners/Those with no formal instruction in second language</a:t>
            </a:r>
            <a:endParaRPr sz="42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874" y="-4795423"/>
            <a:ext cx="9426025" cy="1379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">
            <a:off x="-3522656" y="-4956500"/>
            <a:ext cx="9426019" cy="1382842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 txBox="1"/>
          <p:nvPr/>
        </p:nvSpPr>
        <p:spPr>
          <a:xfrm>
            <a:off x="5280911" y="3925941"/>
            <a:ext cx="7726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 u="sng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Appendix</a:t>
            </a:r>
            <a:endParaRPr sz="4600" u="sng"/>
          </a:p>
        </p:txBody>
      </p:sp>
      <p:sp>
        <p:nvSpPr>
          <p:cNvPr id="377" name="Google Shape;377;p29"/>
          <p:cNvSpPr/>
          <p:nvPr/>
        </p:nvSpPr>
        <p:spPr>
          <a:xfrm rot="4733218">
            <a:off x="15792209" y="6356339"/>
            <a:ext cx="6263026" cy="5794532"/>
          </a:xfrm>
          <a:custGeom>
            <a:rect b="b" l="l" r="r" t="t"/>
            <a:pathLst>
              <a:path extrusionOk="0" h="5801916" w="6271007">
                <a:moveTo>
                  <a:pt x="0" y="0"/>
                </a:moveTo>
                <a:lnTo>
                  <a:pt x="6271007" y="0"/>
                </a:lnTo>
                <a:lnTo>
                  <a:pt x="6271007" y="5801916"/>
                </a:lnTo>
                <a:lnTo>
                  <a:pt x="0" y="580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9"/>
          <p:cNvSpPr/>
          <p:nvPr/>
        </p:nvSpPr>
        <p:spPr>
          <a:xfrm rot="1065664">
            <a:off x="-5374884" y="5101667"/>
            <a:ext cx="8571522" cy="8813904"/>
          </a:xfrm>
          <a:custGeom>
            <a:rect b="b" l="l" r="r" t="t"/>
            <a:pathLst>
              <a:path extrusionOk="0" h="8813904" w="8571522">
                <a:moveTo>
                  <a:pt x="0" y="0"/>
                </a:moveTo>
                <a:lnTo>
                  <a:pt x="8571522" y="0"/>
                </a:lnTo>
                <a:lnTo>
                  <a:pt x="8571522" y="8813904"/>
                </a:lnTo>
                <a:lnTo>
                  <a:pt x="0" y="8813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9"/>
          <p:cNvSpPr/>
          <p:nvPr/>
        </p:nvSpPr>
        <p:spPr>
          <a:xfrm rot="1236501">
            <a:off x="14528415" y="-737375"/>
            <a:ext cx="2466398" cy="1951264"/>
          </a:xfrm>
          <a:custGeom>
            <a:rect b="b" l="l" r="r" t="t"/>
            <a:pathLst>
              <a:path extrusionOk="0" h="1951264" w="2466398">
                <a:moveTo>
                  <a:pt x="0" y="0"/>
                </a:moveTo>
                <a:lnTo>
                  <a:pt x="2466398" y="0"/>
                </a:lnTo>
                <a:lnTo>
                  <a:pt x="2466398" y="1951264"/>
                </a:lnTo>
                <a:lnTo>
                  <a:pt x="0" y="195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2"/>
          <p:cNvGrpSpPr/>
          <p:nvPr/>
        </p:nvGrpSpPr>
        <p:grpSpPr>
          <a:xfrm>
            <a:off x="1291523" y="2258831"/>
            <a:ext cx="14807658" cy="7339894"/>
            <a:chOff x="0" y="-28575"/>
            <a:chExt cx="1907810" cy="722715"/>
          </a:xfrm>
        </p:grpSpPr>
        <p:sp>
          <p:nvSpPr>
            <p:cNvPr id="102" name="Google Shape;102;p12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3" name="Google Shape;103;p12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2"/>
          <p:cNvGrpSpPr/>
          <p:nvPr/>
        </p:nvGrpSpPr>
        <p:grpSpPr>
          <a:xfrm>
            <a:off x="1028700" y="1834149"/>
            <a:ext cx="14807658" cy="7420693"/>
            <a:chOff x="0" y="-28575"/>
            <a:chExt cx="1907810" cy="722715"/>
          </a:xfrm>
        </p:grpSpPr>
        <p:sp>
          <p:nvSpPr>
            <p:cNvPr id="105" name="Google Shape;105;p12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106" name="Google Shape;106;p12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12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2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2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TEAM LImitless</a:t>
            </a:r>
            <a:endParaRPr/>
          </a:p>
        </p:txBody>
      </p:sp>
      <p:grpSp>
        <p:nvGrpSpPr>
          <p:cNvPr id="110" name="Google Shape;110;p12"/>
          <p:cNvGrpSpPr/>
          <p:nvPr/>
        </p:nvGrpSpPr>
        <p:grpSpPr>
          <a:xfrm>
            <a:off x="1396052" y="3074075"/>
            <a:ext cx="3299099" cy="4667200"/>
            <a:chOff x="1563377" y="3074075"/>
            <a:chExt cx="3299099" cy="4667200"/>
          </a:xfrm>
        </p:grpSpPr>
        <p:pic>
          <p:nvPicPr>
            <p:cNvPr id="111" name="Google Shape;111;p12"/>
            <p:cNvPicPr preferRelativeResize="0"/>
            <p:nvPr/>
          </p:nvPicPr>
          <p:blipFill rotWithShape="1">
            <a:blip r:embed="rId5">
              <a:alphaModFix/>
            </a:blip>
            <a:srcRect b="0" l="10751" r="13530" t="12533"/>
            <a:stretch/>
          </p:blipFill>
          <p:spPr>
            <a:xfrm>
              <a:off x="1969499" y="3492463"/>
              <a:ext cx="2486847" cy="383042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2" name="Google Shape;112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879327" y="3758126"/>
              <a:ext cx="4667200" cy="3299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2"/>
          <p:cNvGrpSpPr/>
          <p:nvPr/>
        </p:nvGrpSpPr>
        <p:grpSpPr>
          <a:xfrm>
            <a:off x="5011527" y="3074075"/>
            <a:ext cx="3299099" cy="4667200"/>
            <a:chOff x="4889827" y="3074075"/>
            <a:chExt cx="3299099" cy="4667200"/>
          </a:xfrm>
        </p:grpSpPr>
        <p:pic>
          <p:nvPicPr>
            <p:cNvPr id="114" name="Google Shape;114;p12"/>
            <p:cNvPicPr preferRelativeResize="0"/>
            <p:nvPr/>
          </p:nvPicPr>
          <p:blipFill rotWithShape="1">
            <a:blip r:embed="rId7">
              <a:alphaModFix/>
            </a:blip>
            <a:srcRect b="0" l="15618" r="0" t="0"/>
            <a:stretch/>
          </p:blipFill>
          <p:spPr>
            <a:xfrm>
              <a:off x="5290252" y="3492475"/>
              <a:ext cx="2616296" cy="38304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5" name="Google Shape;115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4205777" y="3758126"/>
              <a:ext cx="4667200" cy="3299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2"/>
          <p:cNvGrpSpPr/>
          <p:nvPr/>
        </p:nvGrpSpPr>
        <p:grpSpPr>
          <a:xfrm>
            <a:off x="12242465" y="3074075"/>
            <a:ext cx="3299099" cy="4667200"/>
            <a:chOff x="12190790" y="3074075"/>
            <a:chExt cx="3299099" cy="4667200"/>
          </a:xfrm>
        </p:grpSpPr>
        <p:pic>
          <p:nvPicPr>
            <p:cNvPr id="117" name="Google Shape;117;p12"/>
            <p:cNvPicPr preferRelativeResize="0"/>
            <p:nvPr/>
          </p:nvPicPr>
          <p:blipFill rotWithShape="1">
            <a:blip r:embed="rId8">
              <a:alphaModFix/>
            </a:blip>
            <a:srcRect b="0" l="9571" r="4811" t="4807"/>
            <a:stretch/>
          </p:blipFill>
          <p:spPr>
            <a:xfrm>
              <a:off x="12456788" y="3492475"/>
              <a:ext cx="2767089" cy="38304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" name="Google Shape;118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11506739" y="3758126"/>
              <a:ext cx="4667200" cy="3299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2"/>
          <p:cNvGrpSpPr/>
          <p:nvPr/>
        </p:nvGrpSpPr>
        <p:grpSpPr>
          <a:xfrm>
            <a:off x="8627002" y="3074075"/>
            <a:ext cx="3299099" cy="4667200"/>
            <a:chOff x="8540302" y="3132450"/>
            <a:chExt cx="3299099" cy="4667200"/>
          </a:xfrm>
        </p:grpSpPr>
        <p:pic>
          <p:nvPicPr>
            <p:cNvPr id="120" name="Google Shape;120;p12"/>
            <p:cNvPicPr preferRelativeResize="0"/>
            <p:nvPr/>
          </p:nvPicPr>
          <p:blipFill rotWithShape="1">
            <a:blip r:embed="rId9">
              <a:alphaModFix/>
            </a:blip>
            <a:srcRect b="6555" l="20016" r="16398" t="23626"/>
            <a:stretch/>
          </p:blipFill>
          <p:spPr>
            <a:xfrm>
              <a:off x="8881723" y="3550850"/>
              <a:ext cx="2616300" cy="38304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" name="Google Shape;121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856252" y="3816501"/>
              <a:ext cx="4667200" cy="32990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2"/>
          <p:cNvSpPr txBox="1"/>
          <p:nvPr/>
        </p:nvSpPr>
        <p:spPr>
          <a:xfrm>
            <a:off x="1725900" y="2098969"/>
            <a:ext cx="2639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Candy</a:t>
            </a:r>
            <a:endParaRPr sz="4700" u="sng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5341375" y="2175169"/>
            <a:ext cx="2639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Bryant</a:t>
            </a:r>
            <a:endParaRPr sz="4700" u="sng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8956850" y="2175169"/>
            <a:ext cx="2639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Lulu</a:t>
            </a:r>
            <a:endParaRPr sz="4700" u="sng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12572325" y="2175169"/>
            <a:ext cx="2639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u="sng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Tommy</a:t>
            </a:r>
            <a:endParaRPr sz="4700" u="sng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2233625" y="8070300"/>
            <a:ext cx="12297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Domain: Language Learning 🤷‍♀️</a:t>
            </a:r>
            <a:endParaRPr sz="52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52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385" name="Google Shape;385;p30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386" name="Google Shape;386;p30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87" name="Google Shape;387;p30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0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389" name="Google Shape;389;p30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390" name="Google Shape;390;p30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30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Rebecca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12766725" y="2612075"/>
            <a:ext cx="54240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5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(zoomed in quadrants in google folder)</a:t>
            </a:r>
            <a:endParaRPr sz="5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13" y="1906300"/>
            <a:ext cx="10796498" cy="809737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400" name="Google Shape;400;p31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01" name="Google Shape;401;p31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02" name="Google Shape;402;p31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31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04" name="Google Shape;404;p31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05" name="Google Shape;405;p31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6" name="Google Shape;406;p31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Anna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12766725" y="2612075"/>
            <a:ext cx="54240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5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(zoomed in quadrants in google folder)</a:t>
            </a:r>
            <a:endParaRPr sz="5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09" name="Google Shape;4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50" y="1924400"/>
            <a:ext cx="10671227" cy="80034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16" name="Google Shape;416;p32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17" name="Google Shape;417;p32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8" name="Google Shape;418;p32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19" name="Google Shape;419;p32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20" name="Google Shape;420;p32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32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Jennifer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12766725" y="2612075"/>
            <a:ext cx="5424000" cy="6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5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(zoomed in quadrants in google folder)</a:t>
            </a:r>
            <a:endParaRPr sz="5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24" name="Google Shape;4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75" y="1943875"/>
            <a:ext cx="10713974" cy="80354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430" name="Google Shape;430;p33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31" name="Google Shape;431;p33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2" name="Google Shape;432;p33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3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34" name="Google Shape;434;p33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35" name="Google Shape;435;p33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3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Steve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13252700" y="914825"/>
            <a:ext cx="4938000" cy="8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37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&amp; Insights:</a:t>
            </a:r>
            <a:endParaRPr baseline="-25000" sz="37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Bree Serif"/>
              <a:buChar char="●"/>
            </a:pPr>
            <a:r>
              <a:rPr baseline="-25000" lang="en-US" sz="37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a way to learn a language that’s organized, free/low-cost, and practical.</a:t>
            </a:r>
            <a:endParaRPr baseline="-25000" sz="37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Bree Serif"/>
              <a:buChar char="●"/>
            </a:pPr>
            <a:r>
              <a:rPr baseline="-25000" lang="en-US" sz="37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 learning curves in language learning journeys to be gradual, yet challenging enough to remain engaging. </a:t>
            </a:r>
            <a:endParaRPr baseline="-25000" sz="37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Bree Serif"/>
              <a:buChar char="●"/>
            </a:pPr>
            <a:r>
              <a:rPr baseline="-25000" lang="en-US" sz="37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Views a lot of digital language learning resources (eg: Duolingo, Rosetta Stone) as impractical. </a:t>
            </a:r>
            <a:endParaRPr baseline="-25000" sz="37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39" name="Google Shape;439;p33"/>
          <p:cNvPicPr preferRelativeResize="0"/>
          <p:nvPr/>
        </p:nvPicPr>
        <p:blipFill rotWithShape="1">
          <a:blip r:embed="rId3">
            <a:alphaModFix/>
          </a:blip>
          <a:srcRect b="9795" l="5272" r="4442" t="6836"/>
          <a:stretch/>
        </p:blipFill>
        <p:spPr>
          <a:xfrm>
            <a:off x="952525" y="1796525"/>
            <a:ext cx="11475980" cy="77479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445" name="Google Shape;445;p34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46" name="Google Shape;446;p34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7" name="Google Shape;447;p34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34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49" name="Google Shape;449;p34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50" name="Google Shape;450;p34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34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David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13089900" y="788250"/>
            <a:ext cx="5100900" cy="8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Surprises/tensions/contradictions: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Was really anxious about kids English acquisition but now seems really chill and even laughing at past anxiety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English as a professional language for him vs play for his kids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Needs/insights: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He needs a way to feel more confident that him and his kids will learn and retain Hebrew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It isn’t obvious when immigrating how good language assimilation opportunities will be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Language acquisition can be fun in a natural way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454" name="Google Shape;454;p34"/>
          <p:cNvPicPr preferRelativeResize="0"/>
          <p:nvPr/>
        </p:nvPicPr>
        <p:blipFill rotWithShape="1">
          <a:blip r:embed="rId3">
            <a:alphaModFix/>
          </a:blip>
          <a:srcRect b="0" l="5814" r="2189" t="0"/>
          <a:stretch/>
        </p:blipFill>
        <p:spPr>
          <a:xfrm>
            <a:off x="572350" y="2143738"/>
            <a:ext cx="12083224" cy="7558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5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60" name="Google Shape;460;p35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1" name="Google Shape;461;p35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462;p35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63" name="Google Shape;463;p35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64" name="Google Shape;464;p35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p35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Lola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pic>
        <p:nvPicPr>
          <p:cNvPr id="467" name="Google Shape;4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458"/>
            <a:ext cx="12461927" cy="76622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8" name="Google Shape;468;p35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13176500" y="610025"/>
            <a:ext cx="4938000" cy="8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Surprises/tensions/contradictions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Contradiction: believes written language is more objective and interpretable, but has used conversation primarily for her intentional language learning/practice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Surprise: because of strong immigrant community post-immigration felt more professional pressure than social pressure to learn english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Needs/insights: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Lola needs a language learning tool that involves visual stimulation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Insight: People learn well by talking to native speakers of a language</a:t>
            </a:r>
            <a:endParaRPr baseline="-25000"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27" y="1825450"/>
            <a:ext cx="12270301" cy="8106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75" name="Google Shape;475;p36"/>
          <p:cNvGrpSpPr/>
          <p:nvPr/>
        </p:nvGrpSpPr>
        <p:grpSpPr>
          <a:xfrm>
            <a:off x="2416203" y="139693"/>
            <a:ext cx="7963725" cy="1533365"/>
            <a:chOff x="0" y="-28575"/>
            <a:chExt cx="2877900" cy="907800"/>
          </a:xfrm>
        </p:grpSpPr>
        <p:sp>
          <p:nvSpPr>
            <p:cNvPr id="476" name="Google Shape;476;p36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7" name="Google Shape;477;p36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36"/>
          <p:cNvGrpSpPr/>
          <p:nvPr/>
        </p:nvGrpSpPr>
        <p:grpSpPr>
          <a:xfrm>
            <a:off x="2322500" y="82498"/>
            <a:ext cx="7963725" cy="1533365"/>
            <a:chOff x="0" y="-28575"/>
            <a:chExt cx="2877900" cy="907800"/>
          </a:xfrm>
        </p:grpSpPr>
        <p:sp>
          <p:nvSpPr>
            <p:cNvPr id="479" name="Google Shape;479;p36"/>
            <p:cNvSpPr/>
            <p:nvPr/>
          </p:nvSpPr>
          <p:spPr>
            <a:xfrm>
              <a:off x="0" y="0"/>
              <a:ext cx="2877838" cy="879130"/>
            </a:xfrm>
            <a:custGeom>
              <a:rect b="b" l="l" r="r" t="t"/>
              <a:pathLst>
                <a:path extrusionOk="0" h="879130" w="2877838">
                  <a:moveTo>
                    <a:pt x="0" y="0"/>
                  </a:moveTo>
                  <a:lnTo>
                    <a:pt x="2877838" y="0"/>
                  </a:lnTo>
                  <a:lnTo>
                    <a:pt x="2877838" y="879130"/>
                  </a:lnTo>
                  <a:lnTo>
                    <a:pt x="0" y="87913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480" name="Google Shape;480;p36"/>
            <p:cNvSpPr txBox="1"/>
            <p:nvPr/>
          </p:nvSpPr>
          <p:spPr>
            <a:xfrm>
              <a:off x="0" y="-28575"/>
              <a:ext cx="2877900" cy="9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1" name="Google Shape;481;p36"/>
          <p:cNvSpPr txBox="1"/>
          <p:nvPr/>
        </p:nvSpPr>
        <p:spPr>
          <a:xfrm>
            <a:off x="2994350" y="788250"/>
            <a:ext cx="157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 txBox="1"/>
          <p:nvPr/>
        </p:nvSpPr>
        <p:spPr>
          <a:xfrm>
            <a:off x="2369563" y="318750"/>
            <a:ext cx="7869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rPr>
              <a:t>Hannah</a:t>
            </a:r>
            <a:endParaRPr sz="7500">
              <a:solidFill>
                <a:schemeClr val="dk2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12980550" y="0"/>
            <a:ext cx="5326200" cy="10346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13176500" y="610025"/>
            <a:ext cx="4938000" cy="86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Surprises/tensions/contradictions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Says she has toddler level vocab but also doesn’t </a:t>
            </a: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ever</a:t>
            </a: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 have issues creating new ideas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English speakers outside of the US are intimidating and limit her speaking performance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A lot of AI is forbidden but she thinks it will take her job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Is not trying to learn more English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Needs/insights: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A more comprehensive diagnostic with informative results could be useful for properly attaining confidence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ree Serif"/>
              <a:buChar char="●"/>
            </a:pPr>
            <a:r>
              <a:rPr lang="en-US" sz="2400">
                <a:solidFill>
                  <a:schemeClr val="lt2"/>
                </a:solidFill>
                <a:latin typeface="Bree Serif"/>
                <a:ea typeface="Bree Serif"/>
                <a:cs typeface="Bree Serif"/>
                <a:sym typeface="Bree Serif"/>
              </a:rPr>
              <a:t>People need nicer and patient speaking partners</a:t>
            </a:r>
            <a:endParaRPr sz="2400">
              <a:solidFill>
                <a:schemeClr val="lt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/>
          <p:nvPr/>
        </p:nvSpPr>
        <p:spPr>
          <a:xfrm rot="-5666558">
            <a:off x="15544512" y="-1651225"/>
            <a:ext cx="4038099" cy="4031522"/>
          </a:xfrm>
          <a:custGeom>
            <a:rect b="b" l="l" r="r" t="t"/>
            <a:pathLst>
              <a:path extrusionOk="0" h="4029483" w="4036056">
                <a:moveTo>
                  <a:pt x="0" y="0"/>
                </a:moveTo>
                <a:lnTo>
                  <a:pt x="4036056" y="0"/>
                </a:lnTo>
                <a:lnTo>
                  <a:pt x="4036056" y="4029483"/>
                </a:lnTo>
                <a:lnTo>
                  <a:pt x="0" y="4029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p37"/>
          <p:cNvSpPr/>
          <p:nvPr/>
        </p:nvSpPr>
        <p:spPr>
          <a:xfrm>
            <a:off x="-867765" y="-956692"/>
            <a:ext cx="2835555" cy="2915738"/>
          </a:xfrm>
          <a:custGeom>
            <a:rect b="b" l="l" r="r" t="t"/>
            <a:pathLst>
              <a:path extrusionOk="0" h="2915738" w="2835555">
                <a:moveTo>
                  <a:pt x="0" y="0"/>
                </a:moveTo>
                <a:lnTo>
                  <a:pt x="2835555" y="0"/>
                </a:lnTo>
                <a:lnTo>
                  <a:pt x="2835555" y="2915737"/>
                </a:lnTo>
                <a:lnTo>
                  <a:pt x="0" y="2915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37"/>
          <p:cNvSpPr txBox="1"/>
          <p:nvPr/>
        </p:nvSpPr>
        <p:spPr>
          <a:xfrm>
            <a:off x="4256389" y="102875"/>
            <a:ext cx="9775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5E259F"/>
                </a:solidFill>
                <a:latin typeface="Bungee"/>
                <a:ea typeface="Bungee"/>
                <a:cs typeface="Bungee"/>
                <a:sym typeface="Bungee"/>
              </a:rPr>
              <a:t>thanks!!!</a:t>
            </a:r>
            <a:endParaRPr/>
          </a:p>
        </p:txBody>
      </p:sp>
      <p:pic>
        <p:nvPicPr>
          <p:cNvPr id="492" name="Google Shape;492;p37"/>
          <p:cNvPicPr preferRelativeResize="0"/>
          <p:nvPr/>
        </p:nvPicPr>
        <p:blipFill rotWithShape="1">
          <a:blip r:embed="rId5">
            <a:alphaModFix/>
          </a:blip>
          <a:srcRect b="15888" l="0" r="0" t="0"/>
          <a:stretch/>
        </p:blipFill>
        <p:spPr>
          <a:xfrm>
            <a:off x="1701125" y="1661849"/>
            <a:ext cx="14885750" cy="8326800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CA58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18288001" cy="1073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 rot="-5666558">
            <a:off x="15468312" y="-1498825"/>
            <a:ext cx="4038099" cy="4031522"/>
          </a:xfrm>
          <a:custGeom>
            <a:rect b="b" l="l" r="r" t="t"/>
            <a:pathLst>
              <a:path extrusionOk="0" h="4029483" w="4036056">
                <a:moveTo>
                  <a:pt x="0" y="0"/>
                </a:moveTo>
                <a:lnTo>
                  <a:pt x="4036056" y="0"/>
                </a:lnTo>
                <a:lnTo>
                  <a:pt x="4036056" y="4029483"/>
                </a:lnTo>
                <a:lnTo>
                  <a:pt x="0" y="4029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p13"/>
          <p:cNvSpPr/>
          <p:nvPr/>
        </p:nvSpPr>
        <p:spPr>
          <a:xfrm>
            <a:off x="-867765" y="-1185292"/>
            <a:ext cx="2835555" cy="2915738"/>
          </a:xfrm>
          <a:custGeom>
            <a:rect b="b" l="l" r="r" t="t"/>
            <a:pathLst>
              <a:path extrusionOk="0" h="2915738" w="2835555">
                <a:moveTo>
                  <a:pt x="0" y="0"/>
                </a:moveTo>
                <a:lnTo>
                  <a:pt x="2835555" y="0"/>
                </a:lnTo>
                <a:lnTo>
                  <a:pt x="2835555" y="2915737"/>
                </a:lnTo>
                <a:lnTo>
                  <a:pt x="0" y="2915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13"/>
          <p:cNvSpPr txBox="1"/>
          <p:nvPr/>
        </p:nvSpPr>
        <p:spPr>
          <a:xfrm>
            <a:off x="1421850" y="3574875"/>
            <a:ext cx="15444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0">
                <a:solidFill>
                  <a:srgbClr val="5E259F"/>
                </a:solidFill>
                <a:latin typeface="Bungee"/>
                <a:ea typeface="Bungee"/>
                <a:cs typeface="Bungee"/>
                <a:sym typeface="Bungee"/>
              </a:rPr>
              <a:t>Needfinding</a:t>
            </a:r>
            <a:endParaRPr sz="12600">
              <a:solidFill>
                <a:srgbClr val="5E259F"/>
              </a:solidFill>
              <a:latin typeface="Bungee"/>
              <a:ea typeface="Bungee"/>
              <a:cs typeface="Bungee"/>
              <a:sym typeface="Bung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00">
                <a:solidFill>
                  <a:srgbClr val="5E259F"/>
                </a:solidFill>
                <a:latin typeface="Bungee"/>
                <a:ea typeface="Bungee"/>
                <a:cs typeface="Bungee"/>
                <a:sym typeface="Bungee"/>
              </a:rPr>
              <a:t>Methodology</a:t>
            </a:r>
            <a:endParaRPr sz="12600">
              <a:solidFill>
                <a:srgbClr val="5E259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35" name="Google Shape;135;p13"/>
          <p:cNvSpPr/>
          <p:nvPr/>
        </p:nvSpPr>
        <p:spPr>
          <a:xfrm rot="-5142008">
            <a:off x="-3111132" y="7443352"/>
            <a:ext cx="5562561" cy="1992409"/>
          </a:xfrm>
          <a:custGeom>
            <a:rect b="b" l="l" r="r" t="t"/>
            <a:pathLst>
              <a:path extrusionOk="0" h="1991780" w="5560806">
                <a:moveTo>
                  <a:pt x="0" y="0"/>
                </a:moveTo>
                <a:lnTo>
                  <a:pt x="5560806" y="0"/>
                </a:lnTo>
                <a:lnTo>
                  <a:pt x="5560806" y="1991780"/>
                </a:lnTo>
                <a:lnTo>
                  <a:pt x="0" y="1991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1291523" y="2258831"/>
            <a:ext cx="14807658" cy="7339894"/>
            <a:chOff x="0" y="-28575"/>
            <a:chExt cx="1907810" cy="722715"/>
          </a:xfrm>
        </p:grpSpPr>
        <p:sp>
          <p:nvSpPr>
            <p:cNvPr id="141" name="Google Shape;141;p14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42" name="Google Shape;142;p14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1028700" y="1914927"/>
            <a:ext cx="14807658" cy="7339894"/>
            <a:chOff x="0" y="-28575"/>
            <a:chExt cx="1907810" cy="722715"/>
          </a:xfrm>
        </p:grpSpPr>
        <p:sp>
          <p:nvSpPr>
            <p:cNvPr id="144" name="Google Shape;144;p14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145" name="Google Shape;145;p14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4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4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14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Participants</a:t>
            </a:r>
            <a:endParaRPr i="1" sz="59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1274525" y="2258825"/>
            <a:ext cx="14316000" cy="6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Who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4 random / 3 strategically selected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25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Bree Serif"/>
              <a:buChar char="●"/>
            </a:pPr>
            <a:r>
              <a:rPr lang="en-US" sz="31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Linguistics Professor</a:t>
            </a:r>
            <a:endParaRPr sz="31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25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Bree Serif"/>
              <a:buChar char="●"/>
            </a:pPr>
            <a:r>
              <a:rPr lang="en-US" sz="31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Rabbi </a:t>
            </a:r>
            <a:endParaRPr sz="31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25450" lvl="3" marL="1828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Bree Serif"/>
              <a:buChar char="●"/>
            </a:pPr>
            <a:r>
              <a:rPr lang="en-US" sz="31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Tourist</a:t>
            </a:r>
            <a:endParaRPr sz="31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25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Bree Serif"/>
              <a:buChar char="●"/>
            </a:pPr>
            <a:r>
              <a:rPr lang="en-US" sz="3100" strike="sngStrike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Stanford Student</a:t>
            </a:r>
            <a:endParaRPr sz="3100" strike="sngStrike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Information compensation 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Where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1 Park, 3 Coffee shops, 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2 private offices, 1 Main Quad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3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8499" y="2572836"/>
            <a:ext cx="4678648" cy="6238249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9763" y="2142175"/>
            <a:ext cx="7059526" cy="44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2146250"/>
            <a:ext cx="7046425" cy="4400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5"/>
          <p:cNvGrpSpPr/>
          <p:nvPr/>
        </p:nvGrpSpPr>
        <p:grpSpPr>
          <a:xfrm>
            <a:off x="1520125" y="7065975"/>
            <a:ext cx="14807658" cy="2532755"/>
            <a:chOff x="0" y="-28575"/>
            <a:chExt cx="1907810" cy="722715"/>
          </a:xfrm>
        </p:grpSpPr>
        <p:sp>
          <p:nvSpPr>
            <p:cNvPr id="158" name="Google Shape;158;p15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9" name="Google Shape;159;p15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5"/>
          <p:cNvGrpSpPr/>
          <p:nvPr/>
        </p:nvGrpSpPr>
        <p:grpSpPr>
          <a:xfrm>
            <a:off x="1257300" y="6986677"/>
            <a:ext cx="14807658" cy="2268096"/>
            <a:chOff x="0" y="-28575"/>
            <a:chExt cx="1907810" cy="722715"/>
          </a:xfrm>
        </p:grpSpPr>
        <p:sp>
          <p:nvSpPr>
            <p:cNvPr id="161" name="Google Shape;161;p15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162" name="Google Shape;162;p15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5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5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5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Stats and Trends</a:t>
            </a:r>
            <a:endParaRPr i="1" sz="59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66" name="Google Shape;166;p15"/>
          <p:cNvSpPr txBox="1"/>
          <p:nvPr/>
        </p:nvSpPr>
        <p:spPr>
          <a:xfrm>
            <a:off x="1503125" y="6986675"/>
            <a:ext cx="7354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3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Extreme users:</a:t>
            </a:r>
            <a:endParaRPr sz="43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aphicFrame>
        <p:nvGraphicFramePr>
          <p:cNvPr id="167" name="Google Shape;167;p15"/>
          <p:cNvGraphicFramePr/>
          <p:nvPr/>
        </p:nvGraphicFramePr>
        <p:xfrm>
          <a:off x="2431475" y="76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{965DECD0-1435-488D-A1F5-261538016769}</a:tableStyleId>
              </a:tblPr>
              <a:tblGrid>
                <a:gridCol w="6957300"/>
                <a:gridCol w="6222150"/>
              </a:tblGrid>
              <a:tr h="381000"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Rebecca → particularly bad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Anna → luddite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Jennifer → experienced</a:t>
                      </a:r>
                      <a:endParaRPr sz="3700">
                        <a:solidFill>
                          <a:schemeClr val="dk2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6" title="Parental Statu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75" y="2146250"/>
            <a:ext cx="7129620" cy="440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 title="Parental Statu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075" y="2146250"/>
            <a:ext cx="7129620" cy="4408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6"/>
          <p:cNvGrpSpPr/>
          <p:nvPr/>
        </p:nvGrpSpPr>
        <p:grpSpPr>
          <a:xfrm>
            <a:off x="1520125" y="7065975"/>
            <a:ext cx="14807658" cy="2532755"/>
            <a:chOff x="0" y="-28575"/>
            <a:chExt cx="1907810" cy="722715"/>
          </a:xfrm>
        </p:grpSpPr>
        <p:sp>
          <p:nvSpPr>
            <p:cNvPr id="175" name="Google Shape;175;p16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76" name="Google Shape;176;p16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>
            <a:off x="1257300" y="6986677"/>
            <a:ext cx="14807658" cy="2268096"/>
            <a:chOff x="0" y="-28575"/>
            <a:chExt cx="1907810" cy="722715"/>
          </a:xfrm>
        </p:grpSpPr>
        <p:sp>
          <p:nvSpPr>
            <p:cNvPr id="178" name="Google Shape;178;p16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179" name="Google Shape;179;p16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6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16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6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Stats and Trends</a:t>
            </a:r>
            <a:endParaRPr i="1" sz="59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1503125" y="6986675"/>
            <a:ext cx="73545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3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Extreme users:</a:t>
            </a:r>
            <a:endParaRPr sz="43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graphicFrame>
        <p:nvGraphicFramePr>
          <p:cNvPr id="184" name="Google Shape;184;p16"/>
          <p:cNvGraphicFramePr/>
          <p:nvPr/>
        </p:nvGraphicFramePr>
        <p:xfrm>
          <a:off x="2431475" y="76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{965DECD0-1435-488D-A1F5-261538016769}</a:tableStyleId>
              </a:tblPr>
              <a:tblGrid>
                <a:gridCol w="6957300"/>
                <a:gridCol w="6222150"/>
              </a:tblGrid>
              <a:tr h="381000"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Rebecca → particularly bad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Anna → luddite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4635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3700"/>
                        <a:buFont typeface="Bree Serif"/>
                        <a:buChar char="●"/>
                      </a:pPr>
                      <a:r>
                        <a:rPr lang="en-US" sz="3700">
                          <a:solidFill>
                            <a:schemeClr val="dk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Jennifer → experienced</a:t>
                      </a:r>
                      <a:endParaRPr sz="3700">
                        <a:solidFill>
                          <a:schemeClr val="dk2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5" name="Google Shape;1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9788" y="2150325"/>
            <a:ext cx="7046451" cy="440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1291523" y="2258831"/>
            <a:ext cx="14807658" cy="7339894"/>
            <a:chOff x="0" y="-28575"/>
            <a:chExt cx="1907810" cy="722715"/>
          </a:xfrm>
        </p:grpSpPr>
        <p:sp>
          <p:nvSpPr>
            <p:cNvPr id="191" name="Google Shape;191;p17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2" name="Google Shape;192;p17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1028700" y="1914927"/>
            <a:ext cx="14807658" cy="7339894"/>
            <a:chOff x="0" y="-28575"/>
            <a:chExt cx="1907810" cy="722715"/>
          </a:xfrm>
        </p:grpSpPr>
        <p:sp>
          <p:nvSpPr>
            <p:cNvPr id="194" name="Google Shape;194;p17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195" name="Google Shape;195;p17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7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7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7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Content &amp; Roles</a:t>
            </a:r>
            <a:endParaRPr i="1" sz="59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1274525" y="2441425"/>
            <a:ext cx="14316000" cy="6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What was asked?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Language use: What/When/How (many)</a:t>
            </a: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Parents: How do you speak to/teach them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AI: yeah or no?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History and Cultural significance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Language exchange exercise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etc.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Roles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Bree Serif"/>
              <a:buChar char="○"/>
            </a:pPr>
            <a:r>
              <a:rPr lang="en-US" sz="38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Switched up roles a lot</a:t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3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8"/>
          <p:cNvGrpSpPr/>
          <p:nvPr/>
        </p:nvGrpSpPr>
        <p:grpSpPr>
          <a:xfrm>
            <a:off x="1291523" y="2258831"/>
            <a:ext cx="14807658" cy="7339894"/>
            <a:chOff x="0" y="-28575"/>
            <a:chExt cx="1907810" cy="722715"/>
          </a:xfrm>
        </p:grpSpPr>
        <p:sp>
          <p:nvSpPr>
            <p:cNvPr id="205" name="Google Shape;205;p18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06" name="Google Shape;206;p18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8"/>
          <p:cNvGrpSpPr/>
          <p:nvPr/>
        </p:nvGrpSpPr>
        <p:grpSpPr>
          <a:xfrm>
            <a:off x="1028700" y="1914927"/>
            <a:ext cx="14807658" cy="7339894"/>
            <a:chOff x="0" y="-28575"/>
            <a:chExt cx="1907810" cy="722715"/>
          </a:xfrm>
        </p:grpSpPr>
        <p:sp>
          <p:nvSpPr>
            <p:cNvPr id="208" name="Google Shape;208;p18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09" name="Google Shape;209;p18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18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8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8"/>
          <p:cNvSpPr txBox="1"/>
          <p:nvPr/>
        </p:nvSpPr>
        <p:spPr>
          <a:xfrm>
            <a:off x="1028700" y="760532"/>
            <a:ext cx="14461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apparatuses</a:t>
            </a:r>
            <a:endParaRPr i="1" sz="59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1274525" y="2628275"/>
            <a:ext cx="14316000" cy="6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3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Recording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Apple’s voice memo → Otter.ai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Note taking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Google Docs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Notability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-4953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Bree Serif"/>
              <a:buChar char="●"/>
            </a:pPr>
            <a:r>
              <a:rPr lang="en-US" sz="4200">
                <a:solidFill>
                  <a:schemeClr val="dk2"/>
                </a:solidFill>
                <a:latin typeface="Bree Serif"/>
                <a:ea typeface="Bree Serif"/>
                <a:cs typeface="Bree Serif"/>
                <a:sym typeface="Bree Serif"/>
              </a:rPr>
              <a:t>Notes App</a:t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300">
              <a:solidFill>
                <a:schemeClr val="dk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E259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9"/>
          <p:cNvGrpSpPr/>
          <p:nvPr/>
        </p:nvGrpSpPr>
        <p:grpSpPr>
          <a:xfrm>
            <a:off x="1291523" y="2258831"/>
            <a:ext cx="14807658" cy="7339894"/>
            <a:chOff x="0" y="-28575"/>
            <a:chExt cx="1907810" cy="722715"/>
          </a:xfrm>
        </p:grpSpPr>
        <p:sp>
          <p:nvSpPr>
            <p:cNvPr id="219" name="Google Shape;219;p19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0" name="Google Shape;220;p19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9"/>
          <p:cNvGrpSpPr/>
          <p:nvPr/>
        </p:nvGrpSpPr>
        <p:grpSpPr>
          <a:xfrm>
            <a:off x="1028700" y="1914927"/>
            <a:ext cx="14807658" cy="7339894"/>
            <a:chOff x="0" y="-28575"/>
            <a:chExt cx="1907810" cy="722715"/>
          </a:xfrm>
        </p:grpSpPr>
        <p:sp>
          <p:nvSpPr>
            <p:cNvPr id="222" name="Google Shape;222;p19"/>
            <p:cNvSpPr/>
            <p:nvPr/>
          </p:nvSpPr>
          <p:spPr>
            <a:xfrm>
              <a:off x="0" y="0"/>
              <a:ext cx="1907810" cy="694140"/>
            </a:xfrm>
            <a:custGeom>
              <a:rect b="b" l="l" r="r" t="t"/>
              <a:pathLst>
                <a:path extrusionOk="0" h="694140" w="1907810">
                  <a:moveTo>
                    <a:pt x="0" y="0"/>
                  </a:moveTo>
                  <a:lnTo>
                    <a:pt x="1907810" y="0"/>
                  </a:lnTo>
                  <a:lnTo>
                    <a:pt x="1907810" y="694140"/>
                  </a:lnTo>
                  <a:lnTo>
                    <a:pt x="0" y="694140"/>
                  </a:lnTo>
                  <a:close/>
                </a:path>
              </a:pathLst>
            </a:custGeom>
            <a:solidFill>
              <a:srgbClr val="FCDBC5"/>
            </a:solidFill>
            <a:ln>
              <a:noFill/>
            </a:ln>
          </p:spPr>
        </p:sp>
        <p:sp>
          <p:nvSpPr>
            <p:cNvPr id="223" name="Google Shape;223;p19"/>
            <p:cNvSpPr txBox="1"/>
            <p:nvPr/>
          </p:nvSpPr>
          <p:spPr>
            <a:xfrm>
              <a:off x="0" y="-28575"/>
              <a:ext cx="19077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19"/>
          <p:cNvSpPr/>
          <p:nvPr/>
        </p:nvSpPr>
        <p:spPr>
          <a:xfrm rot="-2456596">
            <a:off x="13224396" y="8036101"/>
            <a:ext cx="6373165" cy="2282752"/>
          </a:xfrm>
          <a:custGeom>
            <a:rect b="b" l="l" r="r" t="t"/>
            <a:pathLst>
              <a:path extrusionOk="0" h="2283837" w="6376194">
                <a:moveTo>
                  <a:pt x="0" y="0"/>
                </a:moveTo>
                <a:lnTo>
                  <a:pt x="6376194" y="0"/>
                </a:lnTo>
                <a:lnTo>
                  <a:pt x="6376194" y="2283837"/>
                </a:lnTo>
                <a:lnTo>
                  <a:pt x="0" y="22838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9"/>
          <p:cNvSpPr/>
          <p:nvPr/>
        </p:nvSpPr>
        <p:spPr>
          <a:xfrm rot="-9086805">
            <a:off x="-2122863" y="7670909"/>
            <a:ext cx="7307927" cy="2431547"/>
          </a:xfrm>
          <a:custGeom>
            <a:rect b="b" l="l" r="r" t="t"/>
            <a:pathLst>
              <a:path extrusionOk="0" h="2433967" w="7315200">
                <a:moveTo>
                  <a:pt x="0" y="0"/>
                </a:moveTo>
                <a:lnTo>
                  <a:pt x="7315200" y="0"/>
                </a:lnTo>
                <a:lnTo>
                  <a:pt x="7315200" y="2433966"/>
                </a:lnTo>
                <a:lnTo>
                  <a:pt x="0" y="2433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9"/>
          <p:cNvSpPr txBox="1"/>
          <p:nvPr/>
        </p:nvSpPr>
        <p:spPr>
          <a:xfrm>
            <a:off x="1028700" y="760525"/>
            <a:ext cx="15824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>
                <a:solidFill>
                  <a:srgbClr val="FCD47B"/>
                </a:solidFill>
                <a:latin typeface="Bungee"/>
                <a:ea typeface="Bungee"/>
                <a:cs typeface="Bungee"/>
                <a:sym typeface="Bungee"/>
              </a:rPr>
              <a:t>Artifacts and Quotes</a:t>
            </a:r>
            <a:endParaRPr sz="7499">
              <a:solidFill>
                <a:srgbClr val="FCD47B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181075" y="2312925"/>
            <a:ext cx="148077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“OH GOD THIS IS SO AWFUL PLEASE JUST MAKE IT STOP”</a:t>
            </a:r>
            <a:endParaRPr i="1"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228" name="Google Shape;228;p19" title="Yan_Interview.jpg"/>
          <p:cNvPicPr preferRelativeResize="0"/>
          <p:nvPr/>
        </p:nvPicPr>
        <p:blipFill rotWithShape="1">
          <a:blip r:embed="rId5">
            <a:alphaModFix/>
          </a:blip>
          <a:srcRect b="8651" l="8853" r="7070" t="20552"/>
          <a:stretch/>
        </p:blipFill>
        <p:spPr>
          <a:xfrm>
            <a:off x="1520125" y="3281775"/>
            <a:ext cx="8521224" cy="4739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19" title="IMG_3759.jpeg"/>
          <p:cNvPicPr preferRelativeResize="0"/>
          <p:nvPr/>
        </p:nvPicPr>
        <p:blipFill rotWithShape="1">
          <a:blip r:embed="rId6">
            <a:alphaModFix/>
          </a:blip>
          <a:srcRect b="2789" l="28035" r="8001" t="9483"/>
          <a:stretch/>
        </p:blipFill>
        <p:spPr>
          <a:xfrm rot="-5400000">
            <a:off x="10474587" y="3212812"/>
            <a:ext cx="4741801" cy="48776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19"/>
          <p:cNvSpPr txBox="1"/>
          <p:nvPr/>
        </p:nvSpPr>
        <p:spPr>
          <a:xfrm>
            <a:off x="1028675" y="8156788"/>
            <a:ext cx="148077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“wait - are you doing a project with ai? </a:t>
            </a:r>
            <a:r>
              <a:rPr lang="en-US" sz="40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🤨”</a:t>
            </a:r>
            <a:endParaRPr sz="40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lumes of Composite Solids Lesson for High School">
  <a:themeElements>
    <a:clrScheme name="Office">
      <a:dk1>
        <a:srgbClr val="EFCA58"/>
      </a:dk1>
      <a:lt1>
        <a:srgbClr val="FFFFFF"/>
      </a:lt1>
      <a:dk2>
        <a:srgbClr val="5E259F"/>
      </a:dk2>
      <a:lt2>
        <a:srgbClr val="FFF7D5"/>
      </a:lt2>
      <a:accent1>
        <a:srgbClr val="FCDBC5"/>
      </a:accent1>
      <a:accent2>
        <a:srgbClr val="888888"/>
      </a:accent2>
      <a:accent3>
        <a:srgbClr val="FCD47B"/>
      </a:accent3>
      <a:accent4>
        <a:srgbClr val="5E259F"/>
      </a:accent4>
      <a:accent5>
        <a:srgbClr val="FCDBC5"/>
      </a:accent5>
      <a:accent6>
        <a:srgbClr val="888888"/>
      </a:accent6>
      <a:hlink>
        <a:srgbClr val="5E25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